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75" r:id="rId9"/>
    <p:sldId id="261" r:id="rId10"/>
    <p:sldId id="262" r:id="rId11"/>
    <p:sldId id="263" r:id="rId12"/>
    <p:sldId id="265" r:id="rId13"/>
    <p:sldId id="266" r:id="rId14"/>
    <p:sldId id="267" r:id="rId15"/>
    <p:sldId id="276" r:id="rId16"/>
    <p:sldId id="277" r:id="rId17"/>
    <p:sldId id="272" r:id="rId18"/>
    <p:sldId id="268" r:id="rId19"/>
    <p:sldId id="269" r:id="rId20"/>
    <p:sldId id="27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48A36-3844-4253-9014-4693F0944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5" y="5877688"/>
            <a:ext cx="2082373" cy="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23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71438-D6A8-4F7A-B0CA-FBF10D9C2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5" y="5877688"/>
            <a:ext cx="2082373" cy="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6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56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03381-8AA3-459D-9380-88FA2CB8F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5" y="5877688"/>
            <a:ext cx="2082373" cy="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0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4DB2E-8049-4078-A886-4D9C9CDC98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5" y="5877688"/>
            <a:ext cx="2082373" cy="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62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A8E27D-4780-4632-A6BA-A1AF203E2D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5" y="5877688"/>
            <a:ext cx="2082373" cy="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A66779-4532-419F-AAE1-D47EB9F9D0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5" y="5877688"/>
            <a:ext cx="2082373" cy="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6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B151D-955E-4752-B2FC-342E78CF9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5" y="5877688"/>
            <a:ext cx="2082373" cy="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4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A25D0-4698-4F62-858F-1E3B4AA8C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5" y="5877688"/>
            <a:ext cx="2082373" cy="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7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70E9E-F067-492E-8DB3-E295F378B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5" y="5877688"/>
            <a:ext cx="2082373" cy="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9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57BAEA-289A-4437-93E3-2661F07EA9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5" y="5877688"/>
            <a:ext cx="2082373" cy="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4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0C60D-A08D-47FA-A00A-48D328EABF73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977CD-4AB2-48F6-B069-3648FCF48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0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7D75-6275-4BFB-9C55-AB6CDED39F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BIM &amp; Reality Capture</a:t>
            </a:r>
            <a:br>
              <a:rPr lang="en-US" dirty="0"/>
            </a:br>
            <a:r>
              <a:rPr lang="en-US" dirty="0"/>
              <a:t>in 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D2FFD-3D9E-4801-9175-0C0BE6251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Baze</a:t>
            </a:r>
          </a:p>
          <a:p>
            <a:r>
              <a:rPr lang="en-US" dirty="0"/>
              <a:t>BIM Manager</a:t>
            </a:r>
          </a:p>
          <a:p>
            <a:r>
              <a:rPr lang="en-US" dirty="0"/>
              <a:t>Hawaiian Dredging Construction Company</a:t>
            </a:r>
          </a:p>
        </p:txBody>
      </p:sp>
    </p:spTree>
    <p:extLst>
      <p:ext uri="{BB962C8B-B14F-4D97-AF65-F5344CB8AC3E}">
        <p14:creationId xmlns:p14="http://schemas.microsoft.com/office/powerpoint/2010/main" val="4138038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CAF7-191B-4ACB-BA9C-F7700E1C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63E5E-097A-4286-A267-A61286C79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9ADB5-CDC5-450C-ACFA-B0A946CF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2568" cy="68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5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F6B7-D5B5-46B0-AB85-FFDBB1F39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4DAB2-7C6B-4AEC-91CC-1526D0666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360 glue">
            <a:extLst>
              <a:ext uri="{FF2B5EF4-FFF2-40B4-BE49-F238E27FC236}">
                <a16:creationId xmlns:a16="http://schemas.microsoft.com/office/drawing/2014/main" id="{C44DA917-3225-403D-A4F9-8809CB858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800" y="794"/>
            <a:ext cx="13342748" cy="685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85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F542-F43D-49F1-BB01-028BAD17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B674-1B81-47CC-B65F-AEA2E9D56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96E4E-1187-46F0-8B35-069A56E9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60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0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8E02-3E95-4003-9D0A-73C3280C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3ED0-EA36-4371-9D54-9298659AD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5D184-F7CA-476E-B19D-B733FB23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60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34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741B-1D41-414D-937F-C7C4B61B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692A1-9232-4610-B572-B1454ADD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2CF97-8F4C-42F3-9D79-65AC0D67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60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8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2D7B-4695-403B-9533-21B29F709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284" y="0"/>
            <a:ext cx="2939716" cy="5013159"/>
          </a:xfrm>
        </p:spPr>
        <p:txBody>
          <a:bodyPr>
            <a:normAutofit/>
          </a:bodyPr>
          <a:lstStyle/>
          <a:p>
            <a:r>
              <a:rPr lang="en-US" dirty="0"/>
              <a:t>4D </a:t>
            </a:r>
            <a:br>
              <a:rPr lang="en-US" dirty="0"/>
            </a:br>
            <a:r>
              <a:rPr lang="en-US" dirty="0"/>
              <a:t>Associate </a:t>
            </a:r>
            <a:br>
              <a:rPr lang="en-US" dirty="0"/>
            </a:br>
            <a:r>
              <a:rPr lang="en-US" dirty="0"/>
              <a:t>Tasks from</a:t>
            </a:r>
            <a:br>
              <a:rPr lang="en-US" dirty="0"/>
            </a:br>
            <a:r>
              <a:rPr lang="en-US" dirty="0"/>
              <a:t>Schedule to </a:t>
            </a:r>
            <a:br>
              <a:rPr lang="en-US" dirty="0"/>
            </a:br>
            <a:r>
              <a:rPr lang="en-US" dirty="0"/>
              <a:t>Elements from BIM</a:t>
            </a:r>
          </a:p>
        </p:txBody>
      </p:sp>
      <p:pic>
        <p:nvPicPr>
          <p:cNvPr id="4" name="Waihonua 4D">
            <a:hlinkClick r:id="" action="ppaction://media"/>
            <a:extLst>
              <a:ext uri="{FF2B5EF4-FFF2-40B4-BE49-F238E27FC236}">
                <a16:creationId xmlns:a16="http://schemas.microsoft.com/office/drawing/2014/main" id="{037BC2ED-F9C7-47F0-B09E-9AD851B6A6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144833" cy="6858000"/>
          </a:xfrm>
        </p:spPr>
      </p:pic>
    </p:spTree>
    <p:extLst>
      <p:ext uri="{BB962C8B-B14F-4D97-AF65-F5344CB8AC3E}">
        <p14:creationId xmlns:p14="http://schemas.microsoft.com/office/powerpoint/2010/main" val="127529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B724-2B69-46EF-81DA-F01F192D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825" y="121444"/>
            <a:ext cx="3019425" cy="1325563"/>
          </a:xfrm>
        </p:spPr>
        <p:txBody>
          <a:bodyPr/>
          <a:lstStyle/>
          <a:p>
            <a:r>
              <a:rPr lang="en-US" dirty="0"/>
              <a:t>Navisworks </a:t>
            </a:r>
            <a:r>
              <a:rPr lang="en-US" dirty="0" err="1"/>
              <a:t>Timeliner</a:t>
            </a:r>
            <a:endParaRPr lang="en-US" dirty="0"/>
          </a:p>
        </p:txBody>
      </p:sp>
      <p:pic>
        <p:nvPicPr>
          <p:cNvPr id="5122" name="Picture 2" descr="Image result for navisworks timeliner">
            <a:extLst>
              <a:ext uri="{FF2B5EF4-FFF2-40B4-BE49-F238E27FC236}">
                <a16:creationId xmlns:a16="http://schemas.microsoft.com/office/drawing/2014/main" id="{94CD1430-D178-4AF5-89F3-38BA82B3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"/>
            <a:ext cx="9134475" cy="685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81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34E9-E03C-40D2-927C-23099395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030"/>
            <a:ext cx="10515600" cy="1325563"/>
          </a:xfrm>
        </p:spPr>
        <p:txBody>
          <a:bodyPr/>
          <a:lstStyle/>
          <a:p>
            <a:r>
              <a:rPr lang="en-US" dirty="0"/>
              <a:t>Navisworks – QTO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5E204-DC85-4D23-B6B0-558494BA9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684"/>
            <a:ext cx="10515600" cy="4773279"/>
          </a:xfrm>
        </p:spPr>
        <p:txBody>
          <a:bodyPr>
            <a:normAutofit/>
          </a:bodyPr>
          <a:lstStyle/>
          <a:p>
            <a:r>
              <a:rPr lang="en-US" dirty="0"/>
              <a:t>Length</a:t>
            </a:r>
          </a:p>
          <a:p>
            <a:r>
              <a:rPr lang="en-US" dirty="0"/>
              <a:t>Width</a:t>
            </a:r>
          </a:p>
          <a:p>
            <a:r>
              <a:rPr lang="en-US" dirty="0"/>
              <a:t>Thickness</a:t>
            </a:r>
          </a:p>
          <a:p>
            <a:r>
              <a:rPr lang="en-US" dirty="0"/>
              <a:t>Height</a:t>
            </a:r>
          </a:p>
          <a:p>
            <a:r>
              <a:rPr lang="en-US" dirty="0"/>
              <a:t>Perimeter</a:t>
            </a:r>
          </a:p>
          <a:p>
            <a:r>
              <a:rPr lang="en-US" dirty="0"/>
              <a:t>Area</a:t>
            </a:r>
          </a:p>
          <a:p>
            <a:r>
              <a:rPr lang="en-US" dirty="0"/>
              <a:t>Volume</a:t>
            </a:r>
          </a:p>
          <a:p>
            <a:r>
              <a:rPr lang="en-US" dirty="0"/>
              <a:t>Weight</a:t>
            </a:r>
          </a:p>
          <a:p>
            <a:r>
              <a:rPr lang="en-US" dirty="0"/>
              <a:t>Count</a:t>
            </a:r>
          </a:p>
          <a:p>
            <a:endParaRPr lang="en-US" dirty="0"/>
          </a:p>
        </p:txBody>
      </p:sp>
      <p:pic>
        <p:nvPicPr>
          <p:cNvPr id="6146" name="Picture 2" descr="Image result for navisworks quantification">
            <a:extLst>
              <a:ext uri="{FF2B5EF4-FFF2-40B4-BE49-F238E27FC236}">
                <a16:creationId xmlns:a16="http://schemas.microsoft.com/office/drawing/2014/main" id="{BB50D147-5CB4-4FE6-8FFE-C2C87377F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8409"/>
            <a:ext cx="9656162" cy="574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850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7E14-7504-4F25-B575-329D00F0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r>
              <a:rPr lang="en-US" dirty="0"/>
              <a:t>Reality Capture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1B18-223D-401C-A891-5B43484FE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725"/>
            <a:ext cx="10515600" cy="4351338"/>
          </a:xfrm>
        </p:spPr>
        <p:txBody>
          <a:bodyPr/>
          <a:lstStyle/>
          <a:p>
            <a:r>
              <a:rPr lang="en-US" dirty="0"/>
              <a:t>Active (Laser Scanning)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Passive (Photogrammetry)</a:t>
            </a:r>
          </a:p>
        </p:txBody>
      </p:sp>
      <p:pic>
        <p:nvPicPr>
          <p:cNvPr id="2050" name="Picture 2" descr="Image result for leica c10">
            <a:extLst>
              <a:ext uri="{FF2B5EF4-FFF2-40B4-BE49-F238E27FC236}">
                <a16:creationId xmlns:a16="http://schemas.microsoft.com/office/drawing/2014/main" id="{87B1002E-1EEB-44AF-B133-BB07CDECE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8430526" cy="25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FARO Laser Scanner Focus3D.jpg">
            <a:extLst>
              <a:ext uri="{FF2B5EF4-FFF2-40B4-BE49-F238E27FC236}">
                <a16:creationId xmlns:a16="http://schemas.microsoft.com/office/drawing/2014/main" id="{9A05709B-4615-4F07-BD65-976FE7CC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226" y="-18501"/>
            <a:ext cx="3761474" cy="24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lk360">
            <a:extLst>
              <a:ext uri="{FF2B5EF4-FFF2-40B4-BE49-F238E27FC236}">
                <a16:creationId xmlns:a16="http://schemas.microsoft.com/office/drawing/2014/main" id="{5560DB5D-5D62-4695-BDA4-6BCEC215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226" y="2600020"/>
            <a:ext cx="4645548" cy="24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ix4d">
            <a:extLst>
              <a:ext uri="{FF2B5EF4-FFF2-40B4-BE49-F238E27FC236}">
                <a16:creationId xmlns:a16="http://schemas.microsoft.com/office/drawing/2014/main" id="{0A824ED1-F704-4C26-B8C6-6ACF6BA4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03763"/>
            <a:ext cx="3734991" cy="21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phantom 4">
            <a:extLst>
              <a:ext uri="{FF2B5EF4-FFF2-40B4-BE49-F238E27FC236}">
                <a16:creationId xmlns:a16="http://schemas.microsoft.com/office/drawing/2014/main" id="{39B6BCA4-4AF8-403E-AF2C-1D28B89F7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92" y="4703763"/>
            <a:ext cx="3237241" cy="215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024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E94A-4A51-4DC1-98DF-C9C84617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8247-C3D7-49D3-A0BC-3F54340D9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490E3-3115-45A3-A6F8-BAFAB4ED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59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DD64-376E-40E2-B443-D110D992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CCA65-C1FC-42F1-A029-BFC2B9530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15525" cy="684791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F04D47-17C0-4397-8C16-ADC771C06AEC}"/>
              </a:ext>
            </a:extLst>
          </p:cNvPr>
          <p:cNvSpPr txBox="1">
            <a:spLocks/>
          </p:cNvSpPr>
          <p:nvPr/>
        </p:nvSpPr>
        <p:spPr>
          <a:xfrm>
            <a:off x="10163908" y="1"/>
            <a:ext cx="1793630" cy="368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BIM?</a:t>
            </a:r>
          </a:p>
        </p:txBody>
      </p:sp>
    </p:spTree>
    <p:extLst>
      <p:ext uri="{BB962C8B-B14F-4D97-AF65-F5344CB8AC3E}">
        <p14:creationId xmlns:p14="http://schemas.microsoft.com/office/powerpoint/2010/main" val="52752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7308-8AEF-4785-BDAF-369F6AFA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F8E21F-840E-428E-934B-FBB191D34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785B14-7488-4A10-B944-6E896CFF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60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7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BE29BB-B409-4071-8615-067084958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9" y="-358532"/>
            <a:ext cx="11961591" cy="56339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C58B9-1857-4004-BF94-222D7DE4E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6" y="3498148"/>
            <a:ext cx="5158154" cy="335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BAA-A1CF-45C1-89DF-9B42CB72F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3908" y="1"/>
            <a:ext cx="1793630" cy="3681045"/>
          </a:xfrm>
        </p:spPr>
        <p:txBody>
          <a:bodyPr/>
          <a:lstStyle/>
          <a:p>
            <a:r>
              <a:rPr lang="en-US" dirty="0"/>
              <a:t>Single Source of Truth</a:t>
            </a:r>
          </a:p>
        </p:txBody>
      </p:sp>
      <p:pic>
        <p:nvPicPr>
          <p:cNvPr id="1026" name="Picture 2" descr="Image result for smartphone tablet floor plans">
            <a:extLst>
              <a:ext uri="{FF2B5EF4-FFF2-40B4-BE49-F238E27FC236}">
                <a16:creationId xmlns:a16="http://schemas.microsoft.com/office/drawing/2014/main" id="{F073A69E-B34C-40C6-AC68-5B7015DC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8570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2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409E-9EFF-460F-BCE8-F0B5CE97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5D6D-0C7F-4663-8308-C396BFE94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8BC6B-49A2-421B-9E23-454585E76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60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6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74A73-2CA7-41DA-843B-DA33BB9B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6C15-547F-4907-B5E3-AF3E3F2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57D94-E26A-433C-9D5F-98A79D1F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60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9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3BC6-E430-438A-91D5-3A9095F8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30"/>
            <a:ext cx="10515600" cy="1325563"/>
          </a:xfrm>
        </p:spPr>
        <p:txBody>
          <a:bodyPr/>
          <a:lstStyle/>
          <a:p>
            <a:r>
              <a:rPr lang="en-US" dirty="0"/>
              <a:t>Revit Model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65172-A348-4B3B-ADEB-5B5FFDD85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revit hierarchy">
            <a:extLst>
              <a:ext uri="{FF2B5EF4-FFF2-40B4-BE49-F238E27FC236}">
                <a16:creationId xmlns:a16="http://schemas.microsoft.com/office/drawing/2014/main" id="{E6B30D48-2B83-4CD4-B07F-F23C2B40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112718"/>
            <a:ext cx="9826142" cy="56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01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F1FE-4692-4058-A242-C5DFEEB6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662"/>
            <a:ext cx="10515600" cy="1325563"/>
          </a:xfrm>
        </p:spPr>
        <p:txBody>
          <a:bodyPr/>
          <a:lstStyle/>
          <a:p>
            <a:r>
              <a:rPr lang="en-US" dirty="0"/>
              <a:t>Revit Family Categories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F3FB6-B568-4974-9F9D-95149CD9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225"/>
            <a:ext cx="3457575" cy="4662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Casework</a:t>
            </a:r>
          </a:p>
          <a:p>
            <a:r>
              <a:rPr lang="en-US" dirty="0"/>
              <a:t>Ceilings</a:t>
            </a:r>
          </a:p>
          <a:p>
            <a:r>
              <a:rPr lang="en-US" dirty="0"/>
              <a:t>Conduits</a:t>
            </a:r>
          </a:p>
          <a:p>
            <a:r>
              <a:rPr lang="en-US" dirty="0"/>
              <a:t>Curtain Systems</a:t>
            </a:r>
          </a:p>
          <a:p>
            <a:r>
              <a:rPr lang="en-US" dirty="0"/>
              <a:t>Doors</a:t>
            </a:r>
          </a:p>
          <a:p>
            <a:r>
              <a:rPr lang="en-US" dirty="0"/>
              <a:t>Ducts</a:t>
            </a:r>
          </a:p>
          <a:p>
            <a:r>
              <a:rPr lang="en-US" dirty="0"/>
              <a:t>Electrical Equipment</a:t>
            </a:r>
          </a:p>
          <a:p>
            <a:r>
              <a:rPr lang="en-US" dirty="0"/>
              <a:t>Electrical Fixtures</a:t>
            </a:r>
          </a:p>
          <a:p>
            <a:r>
              <a:rPr lang="en-US" dirty="0"/>
              <a:t>Fire Alarm Devices</a:t>
            </a:r>
          </a:p>
          <a:p>
            <a:r>
              <a:rPr lang="en-US" dirty="0"/>
              <a:t>Floors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7097F4-047B-4449-9AD1-DBA10864D7B6}"/>
              </a:ext>
            </a:extLst>
          </p:cNvPr>
          <p:cNvSpPr txBox="1">
            <a:spLocks/>
          </p:cNvSpPr>
          <p:nvPr/>
        </p:nvSpPr>
        <p:spPr>
          <a:xfrm>
            <a:off x="3942849" y="1514225"/>
            <a:ext cx="3457575" cy="4662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Furniture</a:t>
            </a:r>
          </a:p>
          <a:p>
            <a:r>
              <a:rPr lang="en-US" dirty="0"/>
              <a:t>Lighting Fixtures</a:t>
            </a:r>
          </a:p>
          <a:p>
            <a:r>
              <a:rPr lang="en-US" dirty="0"/>
              <a:t>Parking</a:t>
            </a:r>
          </a:p>
          <a:p>
            <a:r>
              <a:rPr lang="en-US" dirty="0"/>
              <a:t>Pipe Fittings</a:t>
            </a:r>
          </a:p>
          <a:p>
            <a:r>
              <a:rPr lang="en-US" dirty="0"/>
              <a:t>Pipes</a:t>
            </a:r>
          </a:p>
          <a:p>
            <a:r>
              <a:rPr lang="en-US" dirty="0"/>
              <a:t>Plumbing Fixtures</a:t>
            </a:r>
          </a:p>
          <a:p>
            <a:r>
              <a:rPr lang="en-US" dirty="0"/>
              <a:t>Railings</a:t>
            </a:r>
          </a:p>
          <a:p>
            <a:r>
              <a:rPr lang="en-US" dirty="0"/>
              <a:t>Ramps</a:t>
            </a:r>
          </a:p>
          <a:p>
            <a:r>
              <a:rPr lang="en-US" dirty="0"/>
              <a:t>Roads</a:t>
            </a:r>
          </a:p>
          <a:p>
            <a:r>
              <a:rPr lang="en-US" dirty="0"/>
              <a:t>Roofs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2E147E4-0B74-4D13-991E-446BE6687496}"/>
              </a:ext>
            </a:extLst>
          </p:cNvPr>
          <p:cNvSpPr txBox="1">
            <a:spLocks/>
          </p:cNvSpPr>
          <p:nvPr/>
        </p:nvSpPr>
        <p:spPr>
          <a:xfrm>
            <a:off x="6926178" y="1514225"/>
            <a:ext cx="3797969" cy="4662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Site</a:t>
            </a:r>
          </a:p>
          <a:p>
            <a:r>
              <a:rPr lang="en-US" dirty="0"/>
              <a:t>Specialty Equipment</a:t>
            </a:r>
          </a:p>
          <a:p>
            <a:r>
              <a:rPr lang="en-US" dirty="0"/>
              <a:t>Sprinklers</a:t>
            </a:r>
          </a:p>
          <a:p>
            <a:r>
              <a:rPr lang="en-US" dirty="0"/>
              <a:t>Stairs</a:t>
            </a:r>
          </a:p>
          <a:p>
            <a:r>
              <a:rPr lang="en-US" dirty="0"/>
              <a:t>Structural Columns</a:t>
            </a:r>
          </a:p>
          <a:p>
            <a:r>
              <a:rPr lang="en-US" dirty="0"/>
              <a:t>Structural Foundations</a:t>
            </a:r>
          </a:p>
          <a:p>
            <a:r>
              <a:rPr lang="en-US" dirty="0"/>
              <a:t>Structural Framing</a:t>
            </a:r>
          </a:p>
          <a:p>
            <a:r>
              <a:rPr lang="en-US" dirty="0"/>
              <a:t>Structural Trusses</a:t>
            </a:r>
          </a:p>
          <a:p>
            <a:r>
              <a:rPr lang="en-US" dirty="0"/>
              <a:t>Walls</a:t>
            </a:r>
          </a:p>
          <a:p>
            <a:r>
              <a:rPr lang="en-US" dirty="0"/>
              <a:t>Windows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0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F46B-F645-4E59-9ADB-B76FA2D0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1325563"/>
          </a:xfrm>
        </p:spPr>
        <p:txBody>
          <a:bodyPr/>
          <a:lstStyle/>
          <a:p>
            <a:r>
              <a:rPr lang="en-US" dirty="0"/>
              <a:t>Revit Classification Manager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2434CE-8597-413A-B64D-51B86C1AE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30" y="1211179"/>
            <a:ext cx="10832433" cy="4789321"/>
          </a:xfrm>
        </p:spPr>
        <p:txBody>
          <a:bodyPr>
            <a:normAutofit/>
          </a:bodyPr>
          <a:lstStyle/>
          <a:p>
            <a:r>
              <a:rPr lang="en-US" b="1" dirty="0"/>
              <a:t>MasterFormat</a:t>
            </a:r>
            <a:r>
              <a:rPr lang="en-US" dirty="0"/>
              <a:t> classification is used to organize project documentation and cost information. It also relates drawing notation to specifications.</a:t>
            </a:r>
          </a:p>
          <a:p>
            <a:endParaRPr lang="en-US" dirty="0"/>
          </a:p>
          <a:p>
            <a:r>
              <a:rPr lang="en-US" b="1" dirty="0"/>
              <a:t>UniFormat</a:t>
            </a:r>
            <a:r>
              <a:rPr lang="en-US" dirty="0"/>
              <a:t> classification is used to organize construction information in regards to systems or assemblies, and not the materials and methods used to create them.</a:t>
            </a:r>
          </a:p>
          <a:p>
            <a:endParaRPr lang="en-US" dirty="0"/>
          </a:p>
          <a:p>
            <a:r>
              <a:rPr lang="en-US" b="1" dirty="0"/>
              <a:t>OmniClass</a:t>
            </a:r>
            <a:r>
              <a:rPr lang="en-US" dirty="0"/>
              <a:t> classification assists in organizing project information, materials, and specifications, and can provide structure for electronic databases.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6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BF18-D433-4192-A2E5-A66B2638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F5E3-4EEC-4454-9CEF-8A2D3194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1F828-0D2D-4876-BCDA-42390364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48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4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4564</TotalTime>
  <Words>99</Words>
  <Application>Microsoft Office PowerPoint</Application>
  <PresentationFormat>Widescreen</PresentationFormat>
  <Paragraphs>65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BIM &amp; Reality Capture in Construction</vt:lpstr>
      <vt:lpstr>PowerPoint Presentation</vt:lpstr>
      <vt:lpstr>Single Source of Truth</vt:lpstr>
      <vt:lpstr>PowerPoint Presentation</vt:lpstr>
      <vt:lpstr>PowerPoint Presentation</vt:lpstr>
      <vt:lpstr>Revit Model Organization</vt:lpstr>
      <vt:lpstr>Revit Family Categories</vt:lpstr>
      <vt:lpstr>Revit Classification Manager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4D  Associate  Tasks from Schedule to  Elements from BIM</vt:lpstr>
      <vt:lpstr>Navisworks Timeliner</vt:lpstr>
      <vt:lpstr>Navisworks – QTO</vt:lpstr>
      <vt:lpstr>Reality Capture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BIM &amp; Reality Capture in Construction</dc:title>
  <dc:creator>Christopher Baze</dc:creator>
  <cp:lastModifiedBy>Christopher Baze</cp:lastModifiedBy>
  <cp:revision>36</cp:revision>
  <dcterms:created xsi:type="dcterms:W3CDTF">2017-08-23T00:29:47Z</dcterms:created>
  <dcterms:modified xsi:type="dcterms:W3CDTF">2018-01-09T02:53:23Z</dcterms:modified>
</cp:coreProperties>
</file>